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30c30d98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30c30d98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f9916f9d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2f9916f9d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0dc1ef1d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0dc1ef1d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2f9916f9d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2f9916f9d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4b66fa5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4b66fa5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f9916f9d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2f9916f9d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33a04e69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33a04e69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0c30d98f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0c30d98f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33a5764df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33a5764df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33a5764df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33a5764df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2f9916f9d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2f9916f9d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2f9916f9d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2f9916f9d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2f9916f9d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2f9916f9d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0a3fe12f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30a3fe12f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30a3fe12f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30a3fe12f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hyperlink" Target="https://www.flickr.com/photos/calfire/albums/with/7217772030091144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hyperlink" Target="https://www.kaggle.com/datasets/ananthu017/california-wildfire-incidents-2013202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311093"/>
            <a:ext cx="9143997" cy="5482817"/>
          </a:xfrm>
          <a:prstGeom prst="rect">
            <a:avLst/>
          </a:prstGeom>
          <a:noFill/>
          <a:ln>
            <a:noFill/>
          </a:ln>
        </p:spPr>
      </p:pic>
      <p:pic>
        <p:nvPicPr>
          <p:cNvPr id="55" name="Google Shape;55;p13"/>
          <p:cNvPicPr preferRelativeResize="0"/>
          <p:nvPr/>
        </p:nvPicPr>
        <p:blipFill>
          <a:blip r:embed="rId3">
            <a:alphaModFix/>
          </a:blip>
          <a:stretch>
            <a:fillRect/>
          </a:stretch>
        </p:blipFill>
        <p:spPr>
          <a:xfrm flipH="1">
            <a:off x="11105248" y="-757650"/>
            <a:ext cx="249549" cy="6658799"/>
          </a:xfrm>
          <a:prstGeom prst="rect">
            <a:avLst/>
          </a:prstGeom>
          <a:noFill/>
          <a:ln>
            <a:noFill/>
          </a:ln>
        </p:spPr>
      </p:pic>
      <p:sp>
        <p:nvSpPr>
          <p:cNvPr id="56" name="Google Shape;56;p13"/>
          <p:cNvSpPr txBox="1"/>
          <p:nvPr/>
        </p:nvSpPr>
        <p:spPr>
          <a:xfrm>
            <a:off x="0" y="-47975"/>
            <a:ext cx="9144000" cy="133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t/>
            </a:r>
            <a:endParaRPr b="1" sz="3000">
              <a:solidFill>
                <a:schemeClr val="dk1"/>
              </a:solidFill>
              <a:highlight>
                <a:schemeClr val="lt1"/>
              </a:highlight>
            </a:endParaRPr>
          </a:p>
          <a:p>
            <a:pPr indent="0" lvl="0" marL="0" rtl="0" algn="ctr">
              <a:lnSpc>
                <a:spcPct val="115000"/>
              </a:lnSpc>
              <a:spcBef>
                <a:spcPts val="1200"/>
              </a:spcBef>
              <a:spcAft>
                <a:spcPts val="0"/>
              </a:spcAft>
              <a:buNone/>
            </a:pPr>
            <a:r>
              <a:rPr b="1" lang="en" sz="3000">
                <a:solidFill>
                  <a:schemeClr val="dk1"/>
                </a:solidFill>
                <a:highlight>
                  <a:schemeClr val="lt1"/>
                </a:highlight>
              </a:rPr>
              <a:t>California Wildfire Incidents Analysis </a:t>
            </a:r>
            <a:endParaRPr b="1" sz="3000">
              <a:solidFill>
                <a:schemeClr val="dk1"/>
              </a:solidFill>
              <a:highlight>
                <a:schemeClr val="lt1"/>
              </a:highlight>
            </a:endParaRPr>
          </a:p>
          <a:p>
            <a:pPr indent="0" lvl="0" marL="0" rtl="0" algn="ctr">
              <a:lnSpc>
                <a:spcPct val="115000"/>
              </a:lnSpc>
              <a:spcBef>
                <a:spcPts val="1200"/>
              </a:spcBef>
              <a:spcAft>
                <a:spcPts val="1200"/>
              </a:spcAft>
              <a:buNone/>
            </a:pPr>
            <a:r>
              <a:rPr b="1" lang="en" sz="3000">
                <a:solidFill>
                  <a:schemeClr val="dk1"/>
                </a:solidFill>
                <a:highlight>
                  <a:schemeClr val="lt1"/>
                </a:highlight>
              </a:rPr>
              <a:t>(2013–2020)</a:t>
            </a:r>
            <a:endParaRPr sz="6700">
              <a:solidFill>
                <a:schemeClr val="dk1"/>
              </a:solidFill>
              <a:highlight>
                <a:schemeClr val="lt1"/>
              </a:highlight>
            </a:endParaRPr>
          </a:p>
        </p:txBody>
      </p:sp>
      <p:sp>
        <p:nvSpPr>
          <p:cNvPr id="57" name="Google Shape;57;p13"/>
          <p:cNvSpPr txBox="1"/>
          <p:nvPr/>
        </p:nvSpPr>
        <p:spPr>
          <a:xfrm>
            <a:off x="0" y="4120850"/>
            <a:ext cx="9144000" cy="396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75">
                <a:solidFill>
                  <a:schemeClr val="dk1"/>
                </a:solidFill>
                <a:highlight>
                  <a:schemeClr val="lt1"/>
                </a:highlight>
              </a:rPr>
              <a:t>Nia Richard  | Denis Kalala  |  Renz Carl Supnet  |  Jay Boon  |  Esteban Ortega </a:t>
            </a:r>
            <a:endParaRPr b="1" sz="1375">
              <a:solidFill>
                <a:schemeClr val="dk1"/>
              </a:solidFill>
              <a:highlight>
                <a:schemeClr val="lt1"/>
              </a:highlight>
            </a:endParaRPr>
          </a:p>
        </p:txBody>
      </p:sp>
      <p:sp>
        <p:nvSpPr>
          <p:cNvPr id="58" name="Google Shape;58;p13"/>
          <p:cNvSpPr txBox="1"/>
          <p:nvPr/>
        </p:nvSpPr>
        <p:spPr>
          <a:xfrm>
            <a:off x="7943150" y="4687700"/>
            <a:ext cx="1167600" cy="1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rPr>
              <a:t>photo</a:t>
            </a:r>
            <a:r>
              <a:rPr lang="en" sz="1200">
                <a:solidFill>
                  <a:schemeClr val="lt1"/>
                </a:solidFill>
              </a:rPr>
              <a:t> </a:t>
            </a:r>
            <a:r>
              <a:rPr lang="en" sz="1200" u="sng">
                <a:solidFill>
                  <a:schemeClr val="hlink"/>
                </a:solidFill>
                <a:hlinkClick r:id="rId4"/>
              </a:rPr>
              <a:t>Calfire</a:t>
            </a:r>
            <a:endParaRPr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Clr>
                <a:schemeClr val="dk1"/>
              </a:buClr>
              <a:buSzPct val="84615"/>
              <a:buFont typeface="Arial"/>
              <a:buNone/>
            </a:pPr>
            <a:r>
              <a:rPr b="1" lang="en" sz="1300"/>
              <a:t>📌 Renz: How Does the Number of Fire Incidents Vary by Month?</a:t>
            </a:r>
            <a:endParaRPr b="1" sz="1300"/>
          </a:p>
          <a:p>
            <a:pPr indent="-291465" lvl="0" marL="457200" rtl="0" algn="l">
              <a:lnSpc>
                <a:spcPct val="115000"/>
              </a:lnSpc>
              <a:spcBef>
                <a:spcPts val="1200"/>
              </a:spcBef>
              <a:spcAft>
                <a:spcPts val="0"/>
              </a:spcAft>
              <a:buSzPct val="100000"/>
              <a:buChar char="●"/>
            </a:pPr>
            <a:r>
              <a:rPr b="1" lang="en" sz="1100"/>
              <a:t>Visual:</a:t>
            </a:r>
            <a:r>
              <a:rPr lang="en" sz="1100"/>
              <a:t> A bar chart or line graph showing the number of fire incidents by month for each year.</a:t>
            </a:r>
            <a:endParaRPr sz="1100"/>
          </a:p>
          <a:p>
            <a:pPr indent="-291465" lvl="0" marL="457200" rtl="0" algn="l">
              <a:lnSpc>
                <a:spcPct val="115000"/>
              </a:lnSpc>
              <a:spcBef>
                <a:spcPts val="0"/>
              </a:spcBef>
              <a:spcAft>
                <a:spcPts val="0"/>
              </a:spcAft>
              <a:buSzPct val="100000"/>
              <a:buChar char="●"/>
            </a:pPr>
            <a:r>
              <a:rPr b="1" lang="en" sz="1100"/>
              <a:t>Description:</a:t>
            </a:r>
            <a:r>
              <a:rPr lang="en" sz="1100"/>
              <a:t> This visualization will highlight the monthly pattern of fire incidents, showing which months have the highest frequency of wildfires.</a:t>
            </a:r>
            <a:endParaRPr sz="1100"/>
          </a:p>
          <a:p>
            <a:pPr indent="0" lvl="0" marL="0" rtl="0" algn="l">
              <a:spcBef>
                <a:spcPts val="1200"/>
              </a:spcBef>
              <a:spcAft>
                <a:spcPts val="0"/>
              </a:spcAft>
              <a:buNone/>
            </a:pPr>
            <a:r>
              <a:t/>
            </a:r>
            <a:endParaRPr/>
          </a:p>
        </p:txBody>
      </p:sp>
      <p:pic>
        <p:nvPicPr>
          <p:cNvPr id="124" name="Google Shape;124;p22"/>
          <p:cNvPicPr preferRelativeResize="0"/>
          <p:nvPr/>
        </p:nvPicPr>
        <p:blipFill>
          <a:blip r:embed="rId3">
            <a:alphaModFix/>
          </a:blip>
          <a:stretch>
            <a:fillRect/>
          </a:stretch>
        </p:blipFill>
        <p:spPr>
          <a:xfrm>
            <a:off x="1276824" y="1421625"/>
            <a:ext cx="6590351" cy="361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Clr>
                <a:schemeClr val="dk1"/>
              </a:buClr>
              <a:buSzPct val="84615"/>
              <a:buFont typeface="Arial"/>
              <a:buNone/>
            </a:pPr>
            <a:r>
              <a:rPr b="1" lang="en" sz="1300"/>
              <a:t>📌 Renz: How Does the Number of Fire Incidents Vary by Season?</a:t>
            </a:r>
            <a:endParaRPr b="1" sz="1300"/>
          </a:p>
          <a:p>
            <a:pPr indent="-291465" lvl="0" marL="457200" rtl="0" algn="l">
              <a:lnSpc>
                <a:spcPct val="115000"/>
              </a:lnSpc>
              <a:spcBef>
                <a:spcPts val="1200"/>
              </a:spcBef>
              <a:spcAft>
                <a:spcPts val="0"/>
              </a:spcAft>
              <a:buSzPct val="100000"/>
              <a:buChar char="●"/>
            </a:pPr>
            <a:r>
              <a:rPr b="1" lang="en" sz="1100"/>
              <a:t>Visual:</a:t>
            </a:r>
            <a:r>
              <a:rPr lang="en" sz="1100"/>
              <a:t> A bar chart or line graph showing the number of fire incidents by month for each year.</a:t>
            </a:r>
            <a:endParaRPr sz="1100"/>
          </a:p>
          <a:p>
            <a:pPr indent="-291465" lvl="0" marL="457200" rtl="0" algn="l">
              <a:lnSpc>
                <a:spcPct val="115000"/>
              </a:lnSpc>
              <a:spcBef>
                <a:spcPts val="0"/>
              </a:spcBef>
              <a:spcAft>
                <a:spcPts val="0"/>
              </a:spcAft>
              <a:buSzPct val="100000"/>
              <a:buChar char="●"/>
            </a:pPr>
            <a:r>
              <a:rPr b="1" lang="en" sz="1100"/>
              <a:t>Description:</a:t>
            </a:r>
            <a:r>
              <a:rPr lang="en" sz="1100"/>
              <a:t> This visualization will highlight the seasonal pattern of fire incidents.</a:t>
            </a:r>
            <a:endParaRPr sz="1100"/>
          </a:p>
          <a:p>
            <a:pPr indent="-288607" lvl="0" marL="457200" rtl="0" algn="l">
              <a:lnSpc>
                <a:spcPct val="110795"/>
              </a:lnSpc>
              <a:spcBef>
                <a:spcPts val="0"/>
              </a:spcBef>
              <a:spcAft>
                <a:spcPts val="0"/>
              </a:spcAft>
              <a:buSzPct val="100000"/>
              <a:buChar char="●"/>
            </a:pPr>
            <a:r>
              <a:rPr b="1" lang="en" sz="1050"/>
              <a:t>Kruskal-Wallis H-statistic</a:t>
            </a:r>
            <a:r>
              <a:rPr lang="en" sz="1050"/>
              <a:t>: 1134.8564, </a:t>
            </a:r>
            <a:r>
              <a:rPr b="1" lang="en" sz="1050"/>
              <a:t>P-value:</a:t>
            </a:r>
            <a:r>
              <a:rPr lang="en" sz="1050"/>
              <a:t> 0.0000</a:t>
            </a:r>
            <a:endParaRPr sz="1050"/>
          </a:p>
          <a:p>
            <a:pPr indent="0" lvl="0" marL="457200" rtl="0" algn="l">
              <a:lnSpc>
                <a:spcPct val="115000"/>
              </a:lnSpc>
              <a:spcBef>
                <a:spcPts val="1200"/>
              </a:spcBef>
              <a:spcAft>
                <a:spcPts val="1200"/>
              </a:spcAft>
              <a:buNone/>
            </a:pPr>
            <a:r>
              <a:t/>
            </a:r>
            <a:endParaRPr sz="1100"/>
          </a:p>
        </p:txBody>
      </p:sp>
      <p:pic>
        <p:nvPicPr>
          <p:cNvPr id="130" name="Google Shape;130;p23"/>
          <p:cNvPicPr preferRelativeResize="0"/>
          <p:nvPr/>
        </p:nvPicPr>
        <p:blipFill>
          <a:blip r:embed="rId3">
            <a:alphaModFix/>
          </a:blip>
          <a:stretch>
            <a:fillRect/>
          </a:stretch>
        </p:blipFill>
        <p:spPr>
          <a:xfrm>
            <a:off x="1174975" y="1388250"/>
            <a:ext cx="6794050" cy="3693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4"/>
          <p:cNvPicPr preferRelativeResize="0"/>
          <p:nvPr/>
        </p:nvPicPr>
        <p:blipFill>
          <a:blip r:embed="rId3">
            <a:alphaModFix amt="89000"/>
          </a:blip>
          <a:stretch>
            <a:fillRect/>
          </a:stretch>
        </p:blipFill>
        <p:spPr>
          <a:xfrm>
            <a:off x="311700" y="978800"/>
            <a:ext cx="4032924" cy="3232100"/>
          </a:xfrm>
          <a:prstGeom prst="rect">
            <a:avLst/>
          </a:prstGeom>
          <a:noFill/>
          <a:ln>
            <a:noFill/>
          </a:ln>
        </p:spPr>
      </p:pic>
      <p:pic>
        <p:nvPicPr>
          <p:cNvPr id="136" name="Google Shape;136;p24"/>
          <p:cNvPicPr preferRelativeResize="0"/>
          <p:nvPr/>
        </p:nvPicPr>
        <p:blipFill>
          <a:blip r:embed="rId4">
            <a:alphaModFix amt="80000"/>
          </a:blip>
          <a:stretch>
            <a:fillRect/>
          </a:stretch>
        </p:blipFill>
        <p:spPr>
          <a:xfrm>
            <a:off x="311700" y="976262"/>
            <a:ext cx="4032925" cy="3232100"/>
          </a:xfrm>
          <a:prstGeom prst="rect">
            <a:avLst/>
          </a:prstGeom>
          <a:noFill/>
          <a:ln>
            <a:noFill/>
          </a:ln>
        </p:spPr>
      </p:pic>
      <p:pic>
        <p:nvPicPr>
          <p:cNvPr id="137" name="Google Shape;137;p24"/>
          <p:cNvPicPr preferRelativeResize="0"/>
          <p:nvPr/>
        </p:nvPicPr>
        <p:blipFill rotWithShape="1">
          <a:blip r:embed="rId5">
            <a:alphaModFix/>
          </a:blip>
          <a:srcRect b="10581" l="797" r="797" t="32003"/>
          <a:stretch/>
        </p:blipFill>
        <p:spPr>
          <a:xfrm>
            <a:off x="4570875" y="978788"/>
            <a:ext cx="4196502" cy="3232123"/>
          </a:xfrm>
          <a:prstGeom prst="rect">
            <a:avLst/>
          </a:prstGeom>
          <a:noFill/>
          <a:ln>
            <a:noFill/>
          </a:ln>
        </p:spPr>
      </p:pic>
      <p:pic>
        <p:nvPicPr>
          <p:cNvPr id="138" name="Google Shape;138;p24"/>
          <p:cNvPicPr preferRelativeResize="0"/>
          <p:nvPr/>
        </p:nvPicPr>
        <p:blipFill>
          <a:blip r:embed="rId6">
            <a:alphaModFix amt="80000"/>
          </a:blip>
          <a:stretch>
            <a:fillRect/>
          </a:stretch>
        </p:blipFill>
        <p:spPr>
          <a:xfrm>
            <a:off x="4570875" y="976250"/>
            <a:ext cx="4294151" cy="3232125"/>
          </a:xfrm>
          <a:prstGeom prst="rect">
            <a:avLst/>
          </a:prstGeom>
          <a:noFill/>
          <a:ln>
            <a:noFill/>
          </a:ln>
        </p:spPr>
      </p:pic>
      <p:sp>
        <p:nvSpPr>
          <p:cNvPr id="139" name="Google Shape;139;p24"/>
          <p:cNvSpPr txBox="1"/>
          <p:nvPr/>
        </p:nvSpPr>
        <p:spPr>
          <a:xfrm>
            <a:off x="457200" y="4318575"/>
            <a:ext cx="8703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Clr>
                <a:schemeClr val="dk1"/>
              </a:buClr>
              <a:buSzPts val="1100"/>
              <a:buFont typeface="Arial"/>
              <a:buNone/>
            </a:pPr>
            <a:r>
              <a:rPr b="1" lang="en" sz="1300">
                <a:solidFill>
                  <a:schemeClr val="dk1"/>
                </a:solidFill>
              </a:rPr>
              <a:t>Conclusion: It’s not about the size, it’s the location.</a:t>
            </a:r>
            <a:endParaRPr b="1" sz="1800">
              <a:solidFill>
                <a:schemeClr val="dk1"/>
              </a:solidFill>
            </a:endParaRPr>
          </a:p>
        </p:txBody>
      </p:sp>
      <p:sp>
        <p:nvSpPr>
          <p:cNvPr id="140" name="Google Shape;140;p24"/>
          <p:cNvSpPr txBox="1"/>
          <p:nvPr/>
        </p:nvSpPr>
        <p:spPr>
          <a:xfrm>
            <a:off x="311700" y="486225"/>
            <a:ext cx="8419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1"/>
                </a:solidFill>
              </a:rPr>
              <a:t>📌 Jay: What is the optimum firefighter-to-acre ratio for effective wildfire suppression?</a:t>
            </a:r>
            <a:endParaRPr b="1" sz="13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 name="Shape 144"/>
        <p:cNvGrpSpPr/>
        <p:nvPr/>
      </p:nvGrpSpPr>
      <p:grpSpPr>
        <a:xfrm>
          <a:off x="0" y="0"/>
          <a:ext cx="0" cy="0"/>
          <a:chOff x="0" y="0"/>
          <a:chExt cx="0" cy="0"/>
        </a:xfrm>
      </p:grpSpPr>
      <p:sp>
        <p:nvSpPr>
          <p:cNvPr id="145" name="Google Shape;145;p25"/>
          <p:cNvSpPr txBox="1"/>
          <p:nvPr/>
        </p:nvSpPr>
        <p:spPr>
          <a:xfrm>
            <a:off x="457200" y="4318575"/>
            <a:ext cx="8703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Clr>
                <a:schemeClr val="dk1"/>
              </a:buClr>
              <a:buSzPts val="1100"/>
              <a:buFont typeface="Arial"/>
              <a:buNone/>
            </a:pPr>
            <a:r>
              <a:t/>
            </a:r>
            <a:endParaRPr b="1" sz="1800">
              <a:solidFill>
                <a:schemeClr val="dk1"/>
              </a:solidFill>
            </a:endParaRPr>
          </a:p>
        </p:txBody>
      </p:sp>
      <p:sp>
        <p:nvSpPr>
          <p:cNvPr id="146" name="Google Shape;146;p25"/>
          <p:cNvSpPr txBox="1"/>
          <p:nvPr/>
        </p:nvSpPr>
        <p:spPr>
          <a:xfrm>
            <a:off x="311700" y="486225"/>
            <a:ext cx="8419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1"/>
                </a:solidFill>
              </a:rPr>
              <a:t>📌 Jay: Are the fires increasing over time?</a:t>
            </a:r>
            <a:endParaRPr b="1" sz="1300">
              <a:solidFill>
                <a:schemeClr val="dk1"/>
              </a:solidFill>
            </a:endParaRPr>
          </a:p>
        </p:txBody>
      </p:sp>
      <p:pic>
        <p:nvPicPr>
          <p:cNvPr id="147" name="Google Shape;147;p25"/>
          <p:cNvPicPr preferRelativeResize="0"/>
          <p:nvPr/>
        </p:nvPicPr>
        <p:blipFill>
          <a:blip r:embed="rId3">
            <a:alphaModFix/>
          </a:blip>
          <a:stretch>
            <a:fillRect/>
          </a:stretch>
        </p:blipFill>
        <p:spPr>
          <a:xfrm>
            <a:off x="778700" y="1098675"/>
            <a:ext cx="4072263" cy="3142649"/>
          </a:xfrm>
          <a:prstGeom prst="rect">
            <a:avLst/>
          </a:prstGeom>
          <a:noFill/>
          <a:ln>
            <a:noFill/>
          </a:ln>
        </p:spPr>
      </p:pic>
      <p:sp>
        <p:nvSpPr>
          <p:cNvPr id="148" name="Google Shape;148;p25"/>
          <p:cNvSpPr txBox="1"/>
          <p:nvPr/>
        </p:nvSpPr>
        <p:spPr>
          <a:xfrm>
            <a:off x="5389575" y="1291050"/>
            <a:ext cx="3253500" cy="26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 </a:t>
            </a:r>
            <a:endParaRPr sz="1800">
              <a:solidFill>
                <a:schemeClr val="dk2"/>
              </a:solidFill>
            </a:endParaRPr>
          </a:p>
        </p:txBody>
      </p:sp>
      <p:sp>
        <p:nvSpPr>
          <p:cNvPr id="149" name="Google Shape;149;p25"/>
          <p:cNvSpPr txBox="1"/>
          <p:nvPr/>
        </p:nvSpPr>
        <p:spPr>
          <a:xfrm>
            <a:off x="4850975" y="1252600"/>
            <a:ext cx="3817200" cy="26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Unusually large fires:</a:t>
            </a:r>
            <a:endParaRPr b="1" sz="1100">
              <a:solidFill>
                <a:schemeClr val="dk1"/>
              </a:solidFill>
            </a:endParaRPr>
          </a:p>
          <a:p>
            <a:pPr indent="0" lvl="0" marL="0" rtl="0" algn="l">
              <a:spcBef>
                <a:spcPts val="0"/>
              </a:spcBef>
              <a:spcAft>
                <a:spcPts val="0"/>
              </a:spcAft>
              <a:buNone/>
            </a:pPr>
            <a:r>
              <a:rPr lang="en" sz="900">
                <a:solidFill>
                  <a:schemeClr val="dk1"/>
                </a:solidFill>
              </a:rPr>
              <a:t>Thomas Fire (2017)  281,893 acres</a:t>
            </a:r>
            <a:endParaRPr sz="900">
              <a:solidFill>
                <a:schemeClr val="dk1"/>
              </a:solidFill>
            </a:endParaRPr>
          </a:p>
          <a:p>
            <a:pPr indent="0" lvl="0" marL="0" rtl="0" algn="l">
              <a:spcBef>
                <a:spcPts val="0"/>
              </a:spcBef>
              <a:spcAft>
                <a:spcPts val="0"/>
              </a:spcAft>
              <a:buNone/>
            </a:pPr>
            <a:r>
              <a:rPr lang="en" sz="900">
                <a:solidFill>
                  <a:schemeClr val="dk1"/>
                </a:solidFill>
              </a:rPr>
              <a:t>Nuns Fire (2017) – 56,556 acres </a:t>
            </a:r>
            <a:endParaRPr sz="900">
              <a:solidFill>
                <a:schemeClr val="dk1"/>
              </a:solidFill>
            </a:endParaRPr>
          </a:p>
          <a:p>
            <a:pPr indent="0" lvl="0" marL="0" rtl="0" algn="l">
              <a:spcBef>
                <a:spcPts val="0"/>
              </a:spcBef>
              <a:spcAft>
                <a:spcPts val="0"/>
              </a:spcAft>
              <a:buNone/>
            </a:pPr>
            <a:r>
              <a:rPr lang="en" sz="900">
                <a:solidFill>
                  <a:schemeClr val="dk1"/>
                </a:solidFill>
              </a:rPr>
              <a:t>Mendocino Complex Fire (2018)  459,123 acres</a:t>
            </a:r>
            <a:endParaRPr sz="1600">
              <a:solidFill>
                <a:schemeClr val="dk2"/>
              </a:solidFill>
            </a:endParaRPr>
          </a:p>
          <a:p>
            <a:pPr indent="0" lvl="0" marL="0" rtl="0" algn="l">
              <a:spcBef>
                <a:spcPts val="0"/>
              </a:spcBef>
              <a:spcAft>
                <a:spcPts val="0"/>
              </a:spcAft>
              <a:buNone/>
            </a:pPr>
            <a:r>
              <a:rPr lang="en" sz="1600">
                <a:solidFill>
                  <a:schemeClr val="dk2"/>
                </a:solidFill>
              </a:rPr>
              <a:t>Ranch Fire(2018) 410,203 acres</a:t>
            </a:r>
            <a:endParaRPr sz="1600">
              <a:solidFill>
                <a:schemeClr val="dk2"/>
              </a:solidFill>
            </a:endParaRPr>
          </a:p>
          <a:p>
            <a:pPr indent="0" lvl="0" marL="0" rtl="0" algn="l">
              <a:spcBef>
                <a:spcPts val="0"/>
              </a:spcBef>
              <a:spcAft>
                <a:spcPts val="0"/>
              </a:spcAft>
              <a:buNone/>
            </a:pPr>
            <a:r>
              <a:rPr lang="en" sz="1600">
                <a:solidFill>
                  <a:schemeClr val="dk2"/>
                </a:solidFill>
              </a:rPr>
              <a:t>Carr Fire (2018) 229,651 acres</a:t>
            </a:r>
            <a:endParaRPr sz="1600">
              <a:solidFill>
                <a:schemeClr val="dk2"/>
              </a:solidFill>
            </a:endParaRPr>
          </a:p>
          <a:p>
            <a:pPr indent="0" lvl="0" marL="0" rtl="0" algn="l">
              <a:spcBef>
                <a:spcPts val="0"/>
              </a:spcBef>
              <a:spcAft>
                <a:spcPts val="0"/>
              </a:spcAft>
              <a:buNone/>
            </a:pPr>
            <a:r>
              <a:rPr lang="en" sz="1600">
                <a:solidFill>
                  <a:schemeClr val="dk2"/>
                </a:solidFill>
              </a:rPr>
              <a:t>Camp Fire(2018)  153,336 acres </a:t>
            </a:r>
            <a:endParaRPr sz="1600">
              <a:solidFill>
                <a:schemeClr val="dk2"/>
              </a:solidFill>
            </a:endParaRPr>
          </a:p>
          <a:p>
            <a:pPr indent="0" lvl="0" marL="0" rtl="0" algn="l">
              <a:spcBef>
                <a:spcPts val="0"/>
              </a:spcBef>
              <a:spcAft>
                <a:spcPts val="0"/>
              </a:spcAft>
              <a:buNone/>
            </a:pPr>
            <a:r>
              <a:rPr lang="en" sz="1600">
                <a:solidFill>
                  <a:schemeClr val="dk2"/>
                </a:solidFill>
              </a:rPr>
              <a:t>Woolsey Fire 2018)   96,949 acres</a:t>
            </a:r>
            <a:r>
              <a:rPr b="1" lang="en" sz="1800">
                <a:solidFill>
                  <a:schemeClr val="dk2"/>
                </a:solidFill>
              </a:rPr>
              <a:t> </a:t>
            </a:r>
            <a:endParaRPr b="1"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0" y="594450"/>
            <a:ext cx="4463294" cy="2482525"/>
          </a:xfrm>
          <a:prstGeom prst="rect">
            <a:avLst/>
          </a:prstGeom>
          <a:noFill/>
          <a:ln>
            <a:noFill/>
          </a:ln>
        </p:spPr>
      </p:pic>
      <p:sp>
        <p:nvSpPr>
          <p:cNvPr id="155" name="Google Shape;155;p26"/>
          <p:cNvSpPr txBox="1"/>
          <p:nvPr>
            <p:ph type="title"/>
          </p:nvPr>
        </p:nvSpPr>
        <p:spPr>
          <a:xfrm>
            <a:off x="311700" y="233525"/>
            <a:ext cx="8520600" cy="306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Clr>
                <a:schemeClr val="dk1"/>
              </a:buClr>
              <a:buSzPct val="84615"/>
              <a:buFont typeface="Arial"/>
              <a:buNone/>
            </a:pPr>
            <a:r>
              <a:rPr b="1" lang="en" sz="1300"/>
              <a:t>📌 Esteban: Wildfires Per Year &amp; Resources Used Per Year</a:t>
            </a:r>
            <a:endParaRPr sz="1100"/>
          </a:p>
          <a:p>
            <a:pPr indent="0" lvl="0" marL="0" rtl="0" algn="l">
              <a:spcBef>
                <a:spcPts val="400"/>
              </a:spcBef>
              <a:spcAft>
                <a:spcPts val="0"/>
              </a:spcAft>
              <a:buNone/>
            </a:pPr>
            <a:r>
              <a:t/>
            </a:r>
            <a:endParaRPr/>
          </a:p>
        </p:txBody>
      </p:sp>
      <p:pic>
        <p:nvPicPr>
          <p:cNvPr id="156" name="Google Shape;156;p26"/>
          <p:cNvPicPr preferRelativeResize="0"/>
          <p:nvPr/>
        </p:nvPicPr>
        <p:blipFill>
          <a:blip r:embed="rId4">
            <a:alphaModFix/>
          </a:blip>
          <a:stretch>
            <a:fillRect/>
          </a:stretch>
        </p:blipFill>
        <p:spPr>
          <a:xfrm>
            <a:off x="3881125" y="2525375"/>
            <a:ext cx="5262875" cy="261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Clr>
                <a:schemeClr val="dk1"/>
              </a:buClr>
              <a:buSzPts val="1100"/>
              <a:buFont typeface="Arial"/>
              <a:buNone/>
            </a:pPr>
            <a:r>
              <a:rPr b="1" lang="en" sz="1300"/>
              <a:t>📌 Esteban: Average Personnel, Air Tankers, and Other Firefighting Resources Used Per Wildfire</a:t>
            </a:r>
            <a:endParaRPr/>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7"/>
          <p:cNvPicPr preferRelativeResize="0"/>
          <p:nvPr/>
        </p:nvPicPr>
        <p:blipFill>
          <a:blip r:embed="rId3">
            <a:alphaModFix/>
          </a:blip>
          <a:stretch>
            <a:fillRect/>
          </a:stretch>
        </p:blipFill>
        <p:spPr>
          <a:xfrm>
            <a:off x="1172757" y="1152475"/>
            <a:ext cx="5678117" cy="3416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8"/>
          <p:cNvSpPr txBox="1"/>
          <p:nvPr>
            <p:ph idx="1" type="body"/>
          </p:nvPr>
        </p:nvSpPr>
        <p:spPr>
          <a:xfrm>
            <a:off x="311700" y="1152475"/>
            <a:ext cx="8520600" cy="2939700"/>
          </a:xfrm>
          <a:prstGeom prst="rect">
            <a:avLst/>
          </a:prstGeom>
        </p:spPr>
        <p:txBody>
          <a:bodyPr anchorCtr="0" anchor="ctr" bIns="91425" lIns="91425" spcFirstLastPara="1" rIns="91425" wrap="square" tIns="91425">
            <a:normAutofit/>
          </a:bodyPr>
          <a:lstStyle/>
          <a:p>
            <a:pPr indent="457200" lvl="0" marL="2286000" rtl="0" algn="l">
              <a:spcBef>
                <a:spcPts val="0"/>
              </a:spcBef>
              <a:spcAft>
                <a:spcPts val="1200"/>
              </a:spcAft>
              <a:buNone/>
            </a:pPr>
            <a:r>
              <a:rPr b="1" lang="en" sz="4600">
                <a:solidFill>
                  <a:schemeClr val="lt1"/>
                </a:solidFill>
              </a:rPr>
              <a:t>Questions?</a:t>
            </a:r>
            <a:endParaRPr b="1" sz="4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4" name="Google Shape;64;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5" name="Google Shape;65;p14"/>
          <p:cNvPicPr preferRelativeResize="0"/>
          <p:nvPr/>
        </p:nvPicPr>
        <p:blipFill>
          <a:blip r:embed="rId3">
            <a:alphaModFix/>
          </a:blip>
          <a:stretch>
            <a:fillRect/>
          </a:stretch>
        </p:blipFill>
        <p:spPr>
          <a:xfrm>
            <a:off x="1" y="0"/>
            <a:ext cx="8785551" cy="5847025"/>
          </a:xfrm>
          <a:prstGeom prst="rect">
            <a:avLst/>
          </a:prstGeom>
          <a:noFill/>
          <a:ln>
            <a:noFill/>
          </a:ln>
        </p:spPr>
      </p:pic>
      <p:sp>
        <p:nvSpPr>
          <p:cNvPr id="66" name="Google Shape;66;p14"/>
          <p:cNvSpPr txBox="1"/>
          <p:nvPr/>
        </p:nvSpPr>
        <p:spPr>
          <a:xfrm>
            <a:off x="181400" y="0"/>
            <a:ext cx="8003400" cy="117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i="1" lang="en" sz="3000">
                <a:solidFill>
                  <a:schemeClr val="lt1"/>
                </a:solidFill>
              </a:rPr>
              <a:t>California Wildfire Incidents Analysis (2013–2020)</a:t>
            </a:r>
            <a:endParaRPr sz="6700">
              <a:solidFill>
                <a:schemeClr val="lt1"/>
              </a:solidFill>
            </a:endParaRPr>
          </a:p>
        </p:txBody>
      </p:sp>
      <p:sp>
        <p:nvSpPr>
          <p:cNvPr id="67" name="Google Shape;67;p14"/>
          <p:cNvSpPr txBox="1"/>
          <p:nvPr/>
        </p:nvSpPr>
        <p:spPr>
          <a:xfrm>
            <a:off x="693000" y="4226275"/>
            <a:ext cx="7160400" cy="361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150">
                <a:solidFill>
                  <a:schemeClr val="dk1"/>
                </a:solidFill>
                <a:highlight>
                  <a:schemeClr val="lt1"/>
                </a:highlight>
              </a:rPr>
              <a:t>Understand the trends, causes, and impacts of wildfires in California between 2013 and 2020.</a:t>
            </a:r>
            <a:endParaRPr sz="2800">
              <a:solidFill>
                <a:schemeClr val="dk2"/>
              </a:solidFill>
            </a:endParaRPr>
          </a:p>
        </p:txBody>
      </p:sp>
      <p:sp>
        <p:nvSpPr>
          <p:cNvPr id="68" name="Google Shape;68;p14"/>
          <p:cNvSpPr txBox="1"/>
          <p:nvPr/>
        </p:nvSpPr>
        <p:spPr>
          <a:xfrm>
            <a:off x="7245725" y="1910150"/>
            <a:ext cx="192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 name="Shape 72"/>
        <p:cNvGrpSpPr/>
        <p:nvPr/>
      </p:nvGrpSpPr>
      <p:grpSpPr>
        <a:xfrm>
          <a:off x="0" y="0"/>
          <a:ext cx="0" cy="0"/>
          <a:chOff x="0" y="0"/>
          <a:chExt cx="0" cy="0"/>
        </a:xfrm>
      </p:grpSpPr>
      <p:sp>
        <p:nvSpPr>
          <p:cNvPr id="73" name="Google Shape;73;p15"/>
          <p:cNvSpPr txBox="1"/>
          <p:nvPr>
            <p:ph type="ctrTitle"/>
          </p:nvPr>
        </p:nvSpPr>
        <p:spPr>
          <a:xfrm>
            <a:off x="180000" y="-26850"/>
            <a:ext cx="8520600" cy="729300"/>
          </a:xfrm>
          <a:prstGeom prst="rect">
            <a:avLst/>
          </a:prstGeom>
        </p:spPr>
        <p:txBody>
          <a:bodyPr anchorCtr="0" anchor="b" bIns="91425" lIns="91425" spcFirstLastPara="1" rIns="91425" wrap="square" tIns="91425">
            <a:normAutofit/>
          </a:bodyPr>
          <a:lstStyle/>
          <a:p>
            <a:pPr indent="0" lvl="0" marL="0" rtl="0" algn="ctr">
              <a:lnSpc>
                <a:spcPct val="115000"/>
              </a:lnSpc>
              <a:spcBef>
                <a:spcPts val="1200"/>
              </a:spcBef>
              <a:spcAft>
                <a:spcPts val="1200"/>
              </a:spcAft>
              <a:buClr>
                <a:schemeClr val="dk1"/>
              </a:buClr>
              <a:buSzPts val="1100"/>
              <a:buFont typeface="Arial"/>
              <a:buNone/>
            </a:pPr>
            <a:r>
              <a:rPr b="1" i="1" lang="en" sz="2100"/>
              <a:t>California Wildfire Incidents Analysis (2013–2020)</a:t>
            </a:r>
            <a:endParaRPr sz="5800"/>
          </a:p>
        </p:txBody>
      </p:sp>
      <p:sp>
        <p:nvSpPr>
          <p:cNvPr id="74" name="Google Shape;74;p15"/>
          <p:cNvSpPr txBox="1"/>
          <p:nvPr>
            <p:ph idx="1" type="subTitle"/>
          </p:nvPr>
        </p:nvSpPr>
        <p:spPr>
          <a:xfrm>
            <a:off x="430875" y="1096900"/>
            <a:ext cx="8520600" cy="7926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1200"/>
              </a:spcAft>
              <a:buClr>
                <a:schemeClr val="dk1"/>
              </a:buClr>
              <a:buSzPts val="1100"/>
              <a:buFont typeface="Arial"/>
              <a:buNone/>
            </a:pPr>
            <a:r>
              <a:rPr lang="en" sz="1150">
                <a:solidFill>
                  <a:schemeClr val="dk1"/>
                </a:solidFill>
                <a:highlight>
                  <a:schemeClr val="lt1"/>
                </a:highlight>
              </a:rPr>
              <a:t>Understand the trends, causes, and impacts of wildfires in California between 2013 and 2020.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ph idx="1" type="subTitle"/>
          </p:nvPr>
        </p:nvSpPr>
        <p:spPr>
          <a:xfrm>
            <a:off x="87825" y="4742100"/>
            <a:ext cx="3457500" cy="401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275"/>
              <a:buNone/>
            </a:pPr>
            <a:r>
              <a:rPr lang="en" sz="775">
                <a:solidFill>
                  <a:schemeClr val="dk1"/>
                </a:solidFill>
              </a:rPr>
              <a:t>Nia Richard, Denis Kalala, Renz Carl Supnet, Jay Boon, Esteban Ortega </a:t>
            </a:r>
            <a:endParaRPr sz="775">
              <a:solidFill>
                <a:schemeClr val="dk1"/>
              </a:solidFill>
            </a:endParaRPr>
          </a:p>
          <a:p>
            <a:pPr indent="0" lvl="0" marL="457200" rtl="0" algn="l">
              <a:lnSpc>
                <a:spcPct val="95000"/>
              </a:lnSpc>
              <a:spcBef>
                <a:spcPts val="1200"/>
              </a:spcBef>
              <a:spcAft>
                <a:spcPts val="1200"/>
              </a:spcAft>
              <a:buSzPts val="275"/>
              <a:buNone/>
            </a:pPr>
            <a:r>
              <a:t/>
            </a:r>
            <a:endParaRPr sz="1200"/>
          </a:p>
        </p:txBody>
      </p:sp>
      <p:sp>
        <p:nvSpPr>
          <p:cNvPr id="80" name="Google Shape;80;p16"/>
          <p:cNvSpPr txBox="1"/>
          <p:nvPr/>
        </p:nvSpPr>
        <p:spPr>
          <a:xfrm>
            <a:off x="313575" y="1455000"/>
            <a:ext cx="18900" cy="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1" name="Google Shape;81;p16"/>
          <p:cNvSpPr txBox="1"/>
          <p:nvPr/>
        </p:nvSpPr>
        <p:spPr>
          <a:xfrm>
            <a:off x="156800" y="1141425"/>
            <a:ext cx="2866200" cy="260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50">
                <a:solidFill>
                  <a:schemeClr val="dk1"/>
                </a:solidFill>
                <a:highlight>
                  <a:schemeClr val="lt1"/>
                </a:highlight>
              </a:rPr>
              <a:t>The Dataset we used:</a:t>
            </a:r>
            <a:endParaRPr b="1" sz="1150">
              <a:solidFill>
                <a:schemeClr val="dk1"/>
              </a:solidFill>
              <a:highlight>
                <a:schemeClr val="lt1"/>
              </a:highlight>
            </a:endParaRPr>
          </a:p>
          <a:p>
            <a:pPr indent="0" lvl="0" marL="0" rtl="0" algn="l">
              <a:lnSpc>
                <a:spcPct val="115000"/>
              </a:lnSpc>
              <a:spcBef>
                <a:spcPts val="1200"/>
              </a:spcBef>
              <a:spcAft>
                <a:spcPts val="0"/>
              </a:spcAft>
              <a:buNone/>
            </a:pPr>
            <a:r>
              <a:rPr lang="en" sz="1150">
                <a:solidFill>
                  <a:schemeClr val="dk1"/>
                </a:solidFill>
                <a:highlight>
                  <a:schemeClr val="lt1"/>
                </a:highlight>
              </a:rPr>
              <a:t>Kaggle dataset - California Wildfire Incidents (2013-2020) (</a:t>
            </a:r>
            <a:r>
              <a:rPr b="1" lang="en" sz="1150" u="sng">
                <a:solidFill>
                  <a:srgbClr val="1155CC"/>
                </a:solidFill>
                <a:highlight>
                  <a:schemeClr val="lt1"/>
                </a:highlight>
                <a:hlinkClick r:id="rId4">
                  <a:extLst>
                    <a:ext uri="{A12FA001-AC4F-418D-AE19-62706E023703}">
                      <ahyp:hlinkClr val="tx"/>
                    </a:ext>
                  </a:extLst>
                </a:hlinkClick>
              </a:rPr>
              <a:t>Dataset Link</a:t>
            </a:r>
            <a:r>
              <a:rPr b="1" lang="en" sz="1150">
                <a:solidFill>
                  <a:schemeClr val="dk1"/>
                </a:solidFill>
                <a:highlight>
                  <a:schemeClr val="lt1"/>
                </a:highlight>
              </a:rPr>
              <a:t>)</a:t>
            </a:r>
            <a:br>
              <a:rPr b="1" lang="en" sz="1150">
                <a:solidFill>
                  <a:schemeClr val="dk1"/>
                </a:solidFill>
                <a:highlight>
                  <a:schemeClr val="lt1"/>
                </a:highlight>
              </a:rPr>
            </a:br>
            <a:br>
              <a:rPr b="1" lang="en" sz="1150">
                <a:solidFill>
                  <a:schemeClr val="dk1"/>
                </a:solidFill>
                <a:highlight>
                  <a:schemeClr val="lt1"/>
                </a:highlight>
              </a:rPr>
            </a:br>
            <a:r>
              <a:rPr b="1" lang="en" sz="1150">
                <a:solidFill>
                  <a:schemeClr val="dk1"/>
                </a:solidFill>
                <a:highlight>
                  <a:schemeClr val="lt1"/>
                </a:highlight>
              </a:rPr>
              <a:t>Data handling</a:t>
            </a:r>
            <a:endParaRPr b="1" sz="1150">
              <a:solidFill>
                <a:schemeClr val="dk1"/>
              </a:solidFill>
              <a:highlight>
                <a:schemeClr val="lt1"/>
              </a:highlight>
            </a:endParaRPr>
          </a:p>
          <a:p>
            <a:pPr indent="0" lvl="0" marL="0" rtl="0" algn="l">
              <a:lnSpc>
                <a:spcPct val="115000"/>
              </a:lnSpc>
              <a:spcBef>
                <a:spcPts val="1200"/>
              </a:spcBef>
              <a:spcAft>
                <a:spcPts val="0"/>
              </a:spcAft>
              <a:buNone/>
            </a:pPr>
            <a:r>
              <a:rPr lang="en" sz="1150">
                <a:solidFill>
                  <a:schemeClr val="dk1"/>
                </a:solidFill>
                <a:highlight>
                  <a:schemeClr val="lt1"/>
                </a:highlight>
              </a:rPr>
              <a:t>Null values are changed to zero or a blank value under logical assumptions.</a:t>
            </a:r>
            <a:endParaRPr sz="1150">
              <a:solidFill>
                <a:schemeClr val="dk1"/>
              </a:solidFill>
              <a:highlight>
                <a:schemeClr val="lt1"/>
              </a:highlight>
            </a:endParaRPr>
          </a:p>
          <a:p>
            <a:pPr indent="0" lvl="0" marL="0" rtl="0" algn="l">
              <a:lnSpc>
                <a:spcPct val="115000"/>
              </a:lnSpc>
              <a:spcBef>
                <a:spcPts val="1200"/>
              </a:spcBef>
              <a:spcAft>
                <a:spcPts val="0"/>
              </a:spcAft>
              <a:buNone/>
            </a:pPr>
            <a:r>
              <a:rPr lang="en" sz="1150">
                <a:solidFill>
                  <a:schemeClr val="dk1"/>
                </a:solidFill>
                <a:highlight>
                  <a:schemeClr val="lt1"/>
                </a:highlight>
              </a:rPr>
              <a:t>Proper Data types.</a:t>
            </a:r>
            <a:endParaRPr sz="1150">
              <a:solidFill>
                <a:schemeClr val="dk1"/>
              </a:solidFill>
              <a:highlight>
                <a:schemeClr val="lt1"/>
              </a:highlight>
            </a:endParaRPr>
          </a:p>
          <a:p>
            <a:pPr indent="0" lvl="0" marL="0" rtl="0" algn="l">
              <a:lnSpc>
                <a:spcPct val="115000"/>
              </a:lnSpc>
              <a:spcBef>
                <a:spcPts val="1200"/>
              </a:spcBef>
              <a:spcAft>
                <a:spcPts val="1200"/>
              </a:spcAft>
              <a:buNone/>
            </a:pPr>
            <a:r>
              <a:t/>
            </a:r>
            <a:endParaRPr sz="1150">
              <a:solidFill>
                <a:schemeClr val="dk1"/>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3">
            <a:alphaModFix/>
          </a:blip>
          <a:srcRect b="189" l="0" r="0" t="179"/>
          <a:stretch/>
        </p:blipFill>
        <p:spPr>
          <a:xfrm>
            <a:off x="-31987" y="-971175"/>
            <a:ext cx="9207975" cy="6114674"/>
          </a:xfrm>
          <a:prstGeom prst="rect">
            <a:avLst/>
          </a:prstGeom>
          <a:noFill/>
          <a:ln>
            <a:noFill/>
          </a:ln>
        </p:spPr>
      </p:pic>
      <p:sp>
        <p:nvSpPr>
          <p:cNvPr id="87" name="Google Shape;87;p17"/>
          <p:cNvSpPr txBox="1"/>
          <p:nvPr>
            <p:ph type="title"/>
          </p:nvPr>
        </p:nvSpPr>
        <p:spPr>
          <a:xfrm>
            <a:off x="311713" y="492050"/>
            <a:ext cx="8520600" cy="572700"/>
          </a:xfrm>
          <a:prstGeom prst="rect">
            <a:avLst/>
          </a:prstGeom>
        </p:spPr>
        <p:txBody>
          <a:bodyPr anchorCtr="0" anchor="t" bIns="91425" lIns="91425" spcFirstLastPara="1" rIns="91425" wrap="square" tIns="91425">
            <a:normAutofit fontScale="90000"/>
          </a:bodyPr>
          <a:lstStyle/>
          <a:p>
            <a:pPr indent="457200" lvl="0" marL="0" rtl="0" algn="l">
              <a:lnSpc>
                <a:spcPct val="115000"/>
              </a:lnSpc>
              <a:spcBef>
                <a:spcPts val="1200"/>
              </a:spcBef>
              <a:spcAft>
                <a:spcPts val="1200"/>
              </a:spcAft>
              <a:buNone/>
            </a:pPr>
            <a:r>
              <a:rPr b="1" lang="en" sz="1433">
                <a:highlight>
                  <a:schemeClr val="lt1"/>
                </a:highlight>
              </a:rPr>
              <a:t>Project Objective: </a:t>
            </a:r>
            <a:r>
              <a:rPr i="1" lang="en" sz="1433">
                <a:highlight>
                  <a:schemeClr val="lt1"/>
                </a:highlight>
              </a:rPr>
              <a:t>Analyze patterns, trends, and insights in wildfire occurrences across California.</a:t>
            </a:r>
            <a:endParaRPr sz="3355">
              <a:highlight>
                <a:schemeClr val="lt1"/>
              </a:highlight>
            </a:endParaRPr>
          </a:p>
        </p:txBody>
      </p:sp>
      <p:sp>
        <p:nvSpPr>
          <p:cNvPr id="88" name="Google Shape;88;p17"/>
          <p:cNvSpPr txBox="1"/>
          <p:nvPr>
            <p:ph idx="1" type="body"/>
          </p:nvPr>
        </p:nvSpPr>
        <p:spPr>
          <a:xfrm>
            <a:off x="713125" y="1375825"/>
            <a:ext cx="8119200" cy="2061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b="1" lang="en" sz="1150">
                <a:solidFill>
                  <a:schemeClr val="dk1"/>
                </a:solidFill>
                <a:highlight>
                  <a:schemeClr val="lt1"/>
                </a:highlight>
              </a:rPr>
              <a:t>Questions:</a:t>
            </a:r>
            <a:endParaRPr b="1" sz="1150">
              <a:solidFill>
                <a:schemeClr val="dk1"/>
              </a:solidFill>
              <a:highlight>
                <a:schemeClr val="lt1"/>
              </a:highlight>
            </a:endParaRPr>
          </a:p>
          <a:p>
            <a:pPr indent="0" lvl="0" marL="0" rtl="0" algn="l">
              <a:spcBef>
                <a:spcPts val="1200"/>
              </a:spcBef>
              <a:spcAft>
                <a:spcPts val="0"/>
              </a:spcAft>
              <a:buClr>
                <a:schemeClr val="dk1"/>
              </a:buClr>
              <a:buSzPts val="1100"/>
              <a:buFont typeface="Arial"/>
              <a:buNone/>
            </a:pPr>
            <a:r>
              <a:rPr lang="en" sz="1150">
                <a:solidFill>
                  <a:schemeClr val="dk1"/>
                </a:solidFill>
                <a:highlight>
                  <a:schemeClr val="lt1"/>
                </a:highlight>
              </a:rPr>
              <a:t>📌 </a:t>
            </a:r>
            <a:r>
              <a:rPr b="1" lang="en" sz="1150">
                <a:solidFill>
                  <a:schemeClr val="dk1"/>
                </a:solidFill>
                <a:highlight>
                  <a:schemeClr val="lt1"/>
                </a:highlight>
              </a:rPr>
              <a:t>Nia</a:t>
            </a:r>
            <a:r>
              <a:rPr lang="en" sz="1150">
                <a:solidFill>
                  <a:schemeClr val="dk1"/>
                </a:solidFill>
                <a:highlight>
                  <a:schemeClr val="lt1"/>
                </a:highlight>
              </a:rPr>
              <a:t>: </a:t>
            </a:r>
            <a:r>
              <a:rPr lang="en" sz="1100">
                <a:solidFill>
                  <a:schemeClr val="dk1"/>
                </a:solidFill>
                <a:highlight>
                  <a:schemeClr val="lt1"/>
                </a:highlight>
              </a:rPr>
              <a:t> What are the geographic patterns of wildfire occurrences (latitude/longitude mapping)? </a:t>
            </a:r>
            <a:endParaRPr i="1" sz="1150">
              <a:solidFill>
                <a:schemeClr val="dk1"/>
              </a:solidFill>
              <a:highlight>
                <a:schemeClr val="lt1"/>
              </a:highlight>
            </a:endParaRPr>
          </a:p>
          <a:p>
            <a:pPr indent="0" lvl="0" marL="0" rtl="0" algn="l">
              <a:spcBef>
                <a:spcPts val="1200"/>
              </a:spcBef>
              <a:spcAft>
                <a:spcPts val="0"/>
              </a:spcAft>
              <a:buClr>
                <a:schemeClr val="dk1"/>
              </a:buClr>
              <a:buSzPts val="1100"/>
              <a:buFont typeface="Arial"/>
              <a:buNone/>
            </a:pPr>
            <a:r>
              <a:rPr lang="en" sz="1150">
                <a:solidFill>
                  <a:schemeClr val="dk1"/>
                </a:solidFill>
                <a:highlight>
                  <a:schemeClr val="lt1"/>
                </a:highlight>
              </a:rPr>
              <a:t>📌 </a:t>
            </a:r>
            <a:r>
              <a:rPr b="1" lang="en" sz="1150">
                <a:solidFill>
                  <a:schemeClr val="dk1"/>
                </a:solidFill>
                <a:highlight>
                  <a:schemeClr val="lt1"/>
                </a:highlight>
              </a:rPr>
              <a:t>Renz</a:t>
            </a:r>
            <a:r>
              <a:rPr lang="en" sz="1150">
                <a:solidFill>
                  <a:schemeClr val="dk1"/>
                </a:solidFill>
                <a:highlight>
                  <a:schemeClr val="lt1"/>
                </a:highlight>
              </a:rPr>
              <a:t>  How does the number of fire incidents vary by month?</a:t>
            </a:r>
            <a:endParaRPr b="1" sz="1150">
              <a:solidFill>
                <a:schemeClr val="dk1"/>
              </a:solidFill>
              <a:highlight>
                <a:schemeClr val="lt1"/>
              </a:highlight>
            </a:endParaRPr>
          </a:p>
          <a:p>
            <a:pPr indent="0" lvl="0" marL="0" rtl="0" algn="l">
              <a:spcBef>
                <a:spcPts val="1200"/>
              </a:spcBef>
              <a:spcAft>
                <a:spcPts val="0"/>
              </a:spcAft>
              <a:buClr>
                <a:schemeClr val="dk1"/>
              </a:buClr>
              <a:buSzPts val="1100"/>
              <a:buFont typeface="Arial"/>
              <a:buNone/>
            </a:pPr>
            <a:r>
              <a:rPr lang="en" sz="1150">
                <a:solidFill>
                  <a:schemeClr val="dk1"/>
                </a:solidFill>
                <a:highlight>
                  <a:schemeClr val="lt1"/>
                </a:highlight>
              </a:rPr>
              <a:t>📌 </a:t>
            </a:r>
            <a:r>
              <a:rPr b="1" lang="en" sz="1150">
                <a:solidFill>
                  <a:schemeClr val="dk1"/>
                </a:solidFill>
                <a:highlight>
                  <a:schemeClr val="lt1"/>
                </a:highlight>
              </a:rPr>
              <a:t>Jay</a:t>
            </a:r>
            <a:r>
              <a:rPr lang="en" sz="1150">
                <a:solidFill>
                  <a:schemeClr val="dk1"/>
                </a:solidFill>
                <a:highlight>
                  <a:schemeClr val="lt1"/>
                </a:highlight>
              </a:rPr>
              <a:t>  </a:t>
            </a:r>
            <a:r>
              <a:rPr lang="en" sz="1150">
                <a:solidFill>
                  <a:srgbClr val="1D1C1D"/>
                </a:solidFill>
                <a:highlight>
                  <a:srgbClr val="F8F8F8"/>
                </a:highlight>
              </a:rPr>
              <a:t>What is the optimum firefighter-to-acre ratio for effective wildfire suppression?</a:t>
            </a:r>
            <a:endParaRPr b="1" sz="1150">
              <a:solidFill>
                <a:schemeClr val="dk1"/>
              </a:solidFill>
              <a:highlight>
                <a:schemeClr val="lt1"/>
              </a:highlight>
            </a:endParaRPr>
          </a:p>
          <a:p>
            <a:pPr indent="0" lvl="0" marL="0" rtl="0" algn="l">
              <a:spcBef>
                <a:spcPts val="1200"/>
              </a:spcBef>
              <a:spcAft>
                <a:spcPts val="0"/>
              </a:spcAft>
              <a:buClr>
                <a:schemeClr val="dk1"/>
              </a:buClr>
              <a:buSzPts val="1100"/>
              <a:buFont typeface="Arial"/>
              <a:buNone/>
            </a:pPr>
            <a:r>
              <a:rPr lang="en" sz="1150">
                <a:solidFill>
                  <a:schemeClr val="dk1"/>
                </a:solidFill>
                <a:highlight>
                  <a:schemeClr val="lt1"/>
                </a:highlight>
              </a:rPr>
              <a:t>📌 </a:t>
            </a:r>
            <a:r>
              <a:rPr b="1" lang="en" sz="1150">
                <a:solidFill>
                  <a:schemeClr val="dk1"/>
                </a:solidFill>
                <a:highlight>
                  <a:schemeClr val="lt1"/>
                </a:highlight>
              </a:rPr>
              <a:t>Dennis </a:t>
            </a:r>
            <a:r>
              <a:rPr lang="en" sz="1150">
                <a:solidFill>
                  <a:schemeClr val="dk1"/>
                </a:solidFill>
                <a:highlight>
                  <a:schemeClr val="lt1"/>
                </a:highlight>
              </a:rPr>
              <a:t> </a:t>
            </a:r>
            <a:r>
              <a:rPr lang="en" sz="1150">
                <a:solidFill>
                  <a:srgbClr val="1D1C1D"/>
                </a:solidFill>
                <a:highlight>
                  <a:schemeClr val="lt1"/>
                </a:highlight>
              </a:rPr>
              <a:t>How the injuries and the deaths correlate overtime? </a:t>
            </a:r>
            <a:endParaRPr b="1" sz="1150">
              <a:solidFill>
                <a:schemeClr val="dk1"/>
              </a:solidFill>
              <a:highlight>
                <a:schemeClr val="lt1"/>
              </a:highlight>
            </a:endParaRPr>
          </a:p>
          <a:p>
            <a:pPr indent="0" lvl="0" marL="0" rtl="0" algn="l">
              <a:spcBef>
                <a:spcPts val="1200"/>
              </a:spcBef>
              <a:spcAft>
                <a:spcPts val="1200"/>
              </a:spcAft>
              <a:buClr>
                <a:schemeClr val="dk1"/>
              </a:buClr>
              <a:buSzPts val="1100"/>
              <a:buFont typeface="Arial"/>
              <a:buNone/>
            </a:pPr>
            <a:r>
              <a:rPr lang="en" sz="1150">
                <a:solidFill>
                  <a:schemeClr val="dk1"/>
                </a:solidFill>
                <a:highlight>
                  <a:schemeClr val="lt1"/>
                </a:highlight>
              </a:rPr>
              <a:t>📌 </a:t>
            </a:r>
            <a:r>
              <a:rPr b="1" lang="en" sz="1150">
                <a:solidFill>
                  <a:schemeClr val="dk1"/>
                </a:solidFill>
                <a:highlight>
                  <a:schemeClr val="lt1"/>
                </a:highlight>
              </a:rPr>
              <a:t>Esteban</a:t>
            </a:r>
            <a:r>
              <a:rPr lang="en" sz="1150">
                <a:solidFill>
                  <a:schemeClr val="dk1"/>
                </a:solidFill>
                <a:highlight>
                  <a:schemeClr val="lt1"/>
                </a:highlight>
              </a:rPr>
              <a:t> </a:t>
            </a:r>
            <a:r>
              <a:rPr lang="en" sz="1150">
                <a:solidFill>
                  <a:srgbClr val="1D1C1D"/>
                </a:solidFill>
                <a:highlight>
                  <a:schemeClr val="lt1"/>
                </a:highlight>
              </a:rPr>
              <a:t>How many personnel, air tankers, and other firefighting resources are used on average per wildfire?</a:t>
            </a:r>
            <a:endParaRPr>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Clr>
                <a:schemeClr val="dk1"/>
              </a:buClr>
              <a:buSzPct val="84615"/>
              <a:buFont typeface="Arial"/>
              <a:buNone/>
            </a:pPr>
            <a:r>
              <a:rPr b="1" lang="en" sz="1300"/>
              <a:t>Nia: Geographic Patterns of Wildfire Occurrences (Latitude/Longitude Mapping)</a:t>
            </a:r>
            <a:endParaRPr b="1" sz="1300"/>
          </a:p>
          <a:p>
            <a:pPr indent="-291465" lvl="0" marL="457200" rtl="0" algn="l">
              <a:lnSpc>
                <a:spcPct val="115000"/>
              </a:lnSpc>
              <a:spcBef>
                <a:spcPts val="1200"/>
              </a:spcBef>
              <a:spcAft>
                <a:spcPts val="0"/>
              </a:spcAft>
              <a:buSzPct val="100000"/>
              <a:buChar char="●"/>
            </a:pPr>
            <a:r>
              <a:rPr b="1" lang="en" sz="1100"/>
              <a:t>Visual:</a:t>
            </a:r>
            <a:r>
              <a:rPr lang="en" sz="1100"/>
              <a:t> Scatter plot of the wildfire incidents over California based on latitude and longitude.</a:t>
            </a:r>
            <a:endParaRPr sz="1100"/>
          </a:p>
          <a:p>
            <a:pPr indent="-291465" lvl="0" marL="457200" rtl="0" algn="l">
              <a:lnSpc>
                <a:spcPct val="115000"/>
              </a:lnSpc>
              <a:spcBef>
                <a:spcPts val="0"/>
              </a:spcBef>
              <a:spcAft>
                <a:spcPts val="0"/>
              </a:spcAft>
              <a:buSzPct val="100000"/>
              <a:buChar char="●"/>
            </a:pPr>
            <a:r>
              <a:rPr b="1" lang="en" sz="1100"/>
              <a:t>Description:</a:t>
            </a:r>
            <a:r>
              <a:rPr lang="en" sz="1100"/>
              <a:t> This will show where wildfires are most frequent geographically, giving insights into regions with higher wildfire risks.</a:t>
            </a:r>
            <a:endParaRPr sz="1100"/>
          </a:p>
          <a:p>
            <a:pPr indent="0" lvl="0" marL="0" rtl="0" algn="l">
              <a:spcBef>
                <a:spcPts val="1200"/>
              </a:spcBef>
              <a:spcAft>
                <a:spcPts val="0"/>
              </a:spcAft>
              <a:buNone/>
            </a:pPr>
            <a:r>
              <a:t/>
            </a:r>
            <a:endParaRPr/>
          </a:p>
        </p:txBody>
      </p:sp>
      <p:sp>
        <p:nvSpPr>
          <p:cNvPr id="94" name="Google Shape;94;p18"/>
          <p:cNvSpPr txBox="1"/>
          <p:nvPr>
            <p:ph idx="1" type="body"/>
          </p:nvPr>
        </p:nvSpPr>
        <p:spPr>
          <a:xfrm>
            <a:off x="562575" y="5216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834150" y="1400675"/>
            <a:ext cx="5784402" cy="3297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Clr>
                <a:schemeClr val="dk1"/>
              </a:buClr>
              <a:buSzPct val="84615"/>
              <a:buFont typeface="Arial"/>
              <a:buNone/>
            </a:pPr>
            <a:r>
              <a:rPr b="1" lang="en" sz="1300"/>
              <a:t>📌 Denis: How Do Injuries and Deaths Correlate Over Time?</a:t>
            </a:r>
            <a:endParaRPr b="1" sz="1300"/>
          </a:p>
          <a:p>
            <a:pPr indent="-291465" lvl="0" marL="457200" rtl="0" algn="l">
              <a:lnSpc>
                <a:spcPct val="115000"/>
              </a:lnSpc>
              <a:spcBef>
                <a:spcPts val="1200"/>
              </a:spcBef>
              <a:spcAft>
                <a:spcPts val="0"/>
              </a:spcAft>
              <a:buSzPct val="100000"/>
              <a:buChar char="●"/>
            </a:pPr>
            <a:r>
              <a:rPr b="1" lang="en" sz="1100"/>
              <a:t>Visual:</a:t>
            </a:r>
            <a:r>
              <a:rPr lang="en" sz="1100"/>
              <a:t> Stacked Bar graph showing the number of injuries and deaths per year, overlaid on a graph showing the area burned or severity of fires.</a:t>
            </a:r>
            <a:endParaRPr sz="1100"/>
          </a:p>
          <a:p>
            <a:pPr indent="-291465" lvl="0" marL="457200" rtl="0" algn="l">
              <a:lnSpc>
                <a:spcPct val="115000"/>
              </a:lnSpc>
              <a:spcBef>
                <a:spcPts val="0"/>
              </a:spcBef>
              <a:spcAft>
                <a:spcPts val="0"/>
              </a:spcAft>
              <a:buSzPct val="100000"/>
              <a:buChar char="●"/>
            </a:pPr>
            <a:r>
              <a:rPr b="1" lang="en" sz="1100"/>
              <a:t>Description:</a:t>
            </a:r>
            <a:r>
              <a:rPr lang="en" sz="1100"/>
              <a:t> This will help explore whether the number of injuries and deaths increases with larger fires or if there have been improvements in safety and firefighting techniques.</a:t>
            </a:r>
            <a:endParaRPr sz="1100"/>
          </a:p>
          <a:p>
            <a:pPr indent="0" lvl="0" marL="0" rtl="0" algn="l">
              <a:spcBef>
                <a:spcPts val="1200"/>
              </a:spcBef>
              <a:spcAft>
                <a:spcPts val="0"/>
              </a:spcAft>
              <a:buNone/>
            </a:pPr>
            <a:r>
              <a:t/>
            </a:r>
            <a:endParaRPr/>
          </a:p>
        </p:txBody>
      </p:sp>
      <p:sp>
        <p:nvSpPr>
          <p:cNvPr id="101" name="Google Shape;101;p19"/>
          <p:cNvSpPr txBox="1"/>
          <p:nvPr>
            <p:ph idx="1" type="body"/>
          </p:nvPr>
        </p:nvSpPr>
        <p:spPr>
          <a:xfrm>
            <a:off x="211375" y="1566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2" name="Google Shape;102;p19"/>
          <p:cNvPicPr preferRelativeResize="0"/>
          <p:nvPr/>
        </p:nvPicPr>
        <p:blipFill>
          <a:blip r:embed="rId3">
            <a:alphaModFix/>
          </a:blip>
          <a:stretch>
            <a:fillRect/>
          </a:stretch>
        </p:blipFill>
        <p:spPr>
          <a:xfrm>
            <a:off x="2540300" y="1566375"/>
            <a:ext cx="5174950"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None/>
            </a:pPr>
            <a:r>
              <a:rPr b="1" lang="en" sz="1300"/>
              <a:t>📌 Denis: How Do Injuries and Deaths Correlate Over Time with regards to resources used over time?</a:t>
            </a:r>
            <a:endParaRPr b="1" sz="1300"/>
          </a:p>
          <a:p>
            <a:pPr indent="-291465" lvl="0" marL="457200" rtl="0" algn="l">
              <a:lnSpc>
                <a:spcPct val="115000"/>
              </a:lnSpc>
              <a:spcBef>
                <a:spcPts val="1200"/>
              </a:spcBef>
              <a:spcAft>
                <a:spcPts val="0"/>
              </a:spcAft>
              <a:buSzPct val="100000"/>
              <a:buChar char="●"/>
            </a:pPr>
            <a:r>
              <a:rPr b="1" lang="en" sz="1100"/>
              <a:t>Visual:</a:t>
            </a:r>
            <a:r>
              <a:rPr lang="en" sz="1100"/>
              <a:t> line graph showing the number of injuries and deaths per year, with comparison to the resources (mainly being air tanks and helicopters)  used or available over the past years.</a:t>
            </a:r>
            <a:endParaRPr sz="1100"/>
          </a:p>
          <a:p>
            <a:pPr indent="-291465" lvl="0" marL="457200" rtl="0" algn="l">
              <a:lnSpc>
                <a:spcPct val="115000"/>
              </a:lnSpc>
              <a:spcBef>
                <a:spcPts val="0"/>
              </a:spcBef>
              <a:spcAft>
                <a:spcPts val="0"/>
              </a:spcAft>
              <a:buSzPct val="100000"/>
              <a:buChar char="●"/>
            </a:pPr>
            <a:r>
              <a:rPr b="1" lang="en" sz="1100"/>
              <a:t>Description:</a:t>
            </a:r>
            <a:r>
              <a:rPr lang="en" sz="1100"/>
              <a:t> This will help explore whether the number of injuries and deaths increased with the lack of expensive resources such as the air tanks and the helicopters which use up alot of fuel consumption.</a:t>
            </a:r>
            <a:endParaRPr b="1" sz="1300"/>
          </a:p>
        </p:txBody>
      </p:sp>
      <p:sp>
        <p:nvSpPr>
          <p:cNvPr id="108" name="Google Shape;108;p20"/>
          <p:cNvSpPr txBox="1"/>
          <p:nvPr>
            <p:ph idx="1" type="body"/>
          </p:nvPr>
        </p:nvSpPr>
        <p:spPr>
          <a:xfrm>
            <a:off x="311700" y="1852425"/>
            <a:ext cx="8520600" cy="271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20"/>
          <p:cNvPicPr preferRelativeResize="0"/>
          <p:nvPr/>
        </p:nvPicPr>
        <p:blipFill>
          <a:blip r:embed="rId3">
            <a:alphaModFix/>
          </a:blip>
          <a:stretch>
            <a:fillRect/>
          </a:stretch>
        </p:blipFill>
        <p:spPr>
          <a:xfrm>
            <a:off x="311700" y="1852425"/>
            <a:ext cx="4926174" cy="2716499"/>
          </a:xfrm>
          <a:prstGeom prst="rect">
            <a:avLst/>
          </a:prstGeom>
          <a:noFill/>
          <a:ln>
            <a:noFill/>
          </a:ln>
        </p:spPr>
      </p:pic>
      <p:sp>
        <p:nvSpPr>
          <p:cNvPr id="110" name="Google Shape;110;p20"/>
          <p:cNvSpPr txBox="1"/>
          <p:nvPr/>
        </p:nvSpPr>
        <p:spPr>
          <a:xfrm>
            <a:off x="5253600" y="1871800"/>
            <a:ext cx="3578700" cy="2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Conclusion</a:t>
            </a:r>
            <a:r>
              <a:rPr b="1" lang="en" sz="1100">
                <a:solidFill>
                  <a:schemeClr val="dk1"/>
                </a:solidFill>
              </a:rPr>
              <a:t>:</a:t>
            </a:r>
            <a:r>
              <a:rPr lang="en" sz="1100">
                <a:solidFill>
                  <a:schemeClr val="dk1"/>
                </a:solidFill>
              </a:rPr>
              <a:t> Through this we can see the less resources used  results in lots more casualties and as opposed to it just being minor injuries.</a:t>
            </a:r>
            <a:endParaRPr b="1" sz="1300">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Clr>
                <a:schemeClr val="dk1"/>
              </a:buClr>
              <a:buSzPct val="84615"/>
              <a:buFont typeface="Arial"/>
              <a:buNone/>
            </a:pPr>
            <a:r>
              <a:rPr b="1" lang="en" sz="1300"/>
              <a:t> Denis: How Do Injuries and Deaths Correlate with regards to the spread of the flames?</a:t>
            </a:r>
            <a:endParaRPr b="1" sz="1300"/>
          </a:p>
          <a:p>
            <a:pPr indent="-291465" lvl="0" marL="457200" rtl="0" algn="l">
              <a:lnSpc>
                <a:spcPct val="115000"/>
              </a:lnSpc>
              <a:spcBef>
                <a:spcPts val="1200"/>
              </a:spcBef>
              <a:spcAft>
                <a:spcPts val="0"/>
              </a:spcAft>
              <a:buSzPct val="100000"/>
              <a:buChar char="●"/>
            </a:pPr>
            <a:r>
              <a:rPr b="1" lang="en" sz="1100"/>
              <a:t>Visual:</a:t>
            </a:r>
            <a:r>
              <a:rPr lang="en" sz="1100"/>
              <a:t> Scatter plot using the log scale the graph showing the number of injuries and deaths per year across the acres burned, overlaid on a graph showing the area burned or severity of fires.</a:t>
            </a:r>
            <a:endParaRPr sz="1100"/>
          </a:p>
          <a:p>
            <a:pPr indent="-291465" lvl="0" marL="457200" rtl="0" algn="l">
              <a:lnSpc>
                <a:spcPct val="115000"/>
              </a:lnSpc>
              <a:spcBef>
                <a:spcPts val="0"/>
              </a:spcBef>
              <a:spcAft>
                <a:spcPts val="0"/>
              </a:spcAft>
              <a:buSzPct val="100000"/>
              <a:buChar char="●"/>
            </a:pPr>
            <a:r>
              <a:rPr b="1" lang="en" sz="1100"/>
              <a:t>Description:</a:t>
            </a:r>
            <a:r>
              <a:rPr lang="en" sz="1100"/>
              <a:t> This will help explore whether the number of injuries and deaths increases with larger fires.</a:t>
            </a:r>
            <a:endParaRPr/>
          </a:p>
        </p:txBody>
      </p:sp>
      <p:sp>
        <p:nvSpPr>
          <p:cNvPr id="116" name="Google Shape;116;p21"/>
          <p:cNvSpPr txBox="1"/>
          <p:nvPr>
            <p:ph idx="1" type="body"/>
          </p:nvPr>
        </p:nvSpPr>
        <p:spPr>
          <a:xfrm>
            <a:off x="311700" y="1777425"/>
            <a:ext cx="8520600" cy="279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1"/>
          <p:cNvPicPr preferRelativeResize="0"/>
          <p:nvPr/>
        </p:nvPicPr>
        <p:blipFill>
          <a:blip r:embed="rId3">
            <a:alphaModFix/>
          </a:blip>
          <a:stretch>
            <a:fillRect/>
          </a:stretch>
        </p:blipFill>
        <p:spPr>
          <a:xfrm>
            <a:off x="311700" y="1848200"/>
            <a:ext cx="5169974" cy="2666125"/>
          </a:xfrm>
          <a:prstGeom prst="rect">
            <a:avLst/>
          </a:prstGeom>
          <a:noFill/>
          <a:ln>
            <a:noFill/>
          </a:ln>
        </p:spPr>
      </p:pic>
      <p:sp>
        <p:nvSpPr>
          <p:cNvPr id="118" name="Google Shape;118;p21"/>
          <p:cNvSpPr txBox="1"/>
          <p:nvPr/>
        </p:nvSpPr>
        <p:spPr>
          <a:xfrm>
            <a:off x="5497400" y="1785275"/>
            <a:ext cx="3334800" cy="279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Conclusion</a:t>
            </a:r>
            <a:r>
              <a:rPr b="1" lang="en" sz="1100">
                <a:solidFill>
                  <a:schemeClr val="dk1"/>
                </a:solidFill>
              </a:rPr>
              <a:t>:</a:t>
            </a:r>
            <a:r>
              <a:rPr lang="en" sz="1100">
                <a:solidFill>
                  <a:schemeClr val="dk1"/>
                </a:solidFill>
              </a:rPr>
              <a:t> The biggest take away from this graph is that the size of the fire through acres burned does not affect the casualties and injuries as much as we think it would.</a:t>
            </a:r>
            <a:endParaRPr sz="1100">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